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HzTg+goWcQk8fO5It0l+0ng5K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2" name="Google Shape;4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1" name="Google Shape;4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1" name="Google Shape;3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png"/><Relationship Id="rId4" Type="http://schemas.openxmlformats.org/officeDocument/2006/relationships/hyperlink" Target="https://l.facebook.com/l.php?u=https://arxiv.org/abs/1611.04156&amp;h=IAQFlqjZ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Relationship Id="rId9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46440" y="-2340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4614043" y="1400939"/>
            <a:ext cx="6999691" cy="171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Informe</a:t>
            </a: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sobre</a:t>
            </a:r>
            <a:r>
              <a:rPr lang="en-US" sz="4400" dirty="0"/>
              <a:t> </a:t>
            </a: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44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ganadería</a:t>
            </a: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4400" b="0" i="0" u="none" strike="noStrike" cap="non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precisión</a:t>
            </a:r>
            <a:r>
              <a:rPr lang="en-US" sz="4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7"/>
          <p:cNvSpPr/>
          <p:nvPr/>
        </p:nvSpPr>
        <p:spPr>
          <a:xfrm>
            <a:off x="265329" y="376925"/>
            <a:ext cx="4902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7"/>
          <p:cNvSpPr/>
          <p:nvPr/>
        </p:nvSpPr>
        <p:spPr>
          <a:xfrm rot="10800000" flipH="1">
            <a:off x="3363000" y="242350"/>
            <a:ext cx="929340" cy="315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p7"/>
          <p:cNvSpPr/>
          <p:nvPr/>
        </p:nvSpPr>
        <p:spPr>
          <a:xfrm>
            <a:off x="3813480" y="1080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7"/>
          <p:cNvSpPr/>
          <p:nvPr/>
        </p:nvSpPr>
        <p:spPr>
          <a:xfrm>
            <a:off x="5168149" y="914400"/>
            <a:ext cx="38016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las métricas de evaluación, para que no se pixelen como las </a:t>
            </a:r>
            <a:r>
              <a:rPr lang="en-US" i="1">
                <a:solidFill>
                  <a:schemeClr val="accent2"/>
                </a:solidFill>
              </a:rPr>
              <a:t>mías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7"/>
          <p:cNvSpPr/>
          <p:nvPr/>
        </p:nvSpPr>
        <p:spPr>
          <a:xfrm rot="10800000" flipH="1">
            <a:off x="4251800" y="1171444"/>
            <a:ext cx="914220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28" name="Google Shape;428;p7"/>
          <p:cNvPicPr preferRelativeResize="0"/>
          <p:nvPr/>
        </p:nvPicPr>
        <p:blipFill rotWithShape="1">
          <a:blip r:embed="rId4">
            <a:alphaModFix/>
          </a:blip>
          <a:srcRect b="32939"/>
          <a:stretch/>
        </p:blipFill>
        <p:spPr>
          <a:xfrm>
            <a:off x="507240" y="1517040"/>
            <a:ext cx="3331440" cy="40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7"/>
          <p:cNvPicPr preferRelativeResize="0"/>
          <p:nvPr/>
        </p:nvPicPr>
        <p:blipFill rotWithShape="1">
          <a:blip r:embed="rId4">
            <a:alphaModFix/>
          </a:blip>
          <a:srcRect t="66366"/>
          <a:stretch/>
        </p:blipFill>
        <p:spPr>
          <a:xfrm>
            <a:off x="4480560" y="2263320"/>
            <a:ext cx="3331440" cy="203256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7"/>
          <p:cNvSpPr/>
          <p:nvPr/>
        </p:nvSpPr>
        <p:spPr>
          <a:xfrm>
            <a:off x="8888615" y="3407925"/>
            <a:ext cx="2284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 precisión también...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un gráfico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usandola notación propuesta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"/>
          <p:cNvSpPr/>
          <p:nvPr/>
        </p:nvSpPr>
        <p:spPr>
          <a:xfrm>
            <a:off x="5020920" y="4786920"/>
            <a:ext cx="293256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 posible, evitar las ecuaciones para conceptos simples que pueden ser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explicados a través de diagramas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7"/>
          <p:cNvSpPr/>
          <p:nvPr/>
        </p:nvSpPr>
        <p:spPr>
          <a:xfrm>
            <a:off x="4900301" y="41950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3" name="Google Shape;433;p7"/>
          <p:cNvSpPr/>
          <p:nvPr/>
        </p:nvSpPr>
        <p:spPr>
          <a:xfrm flipH="1">
            <a:off x="11588105" y="852350"/>
            <a:ext cx="306396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4" name="Google Shape;434;p7"/>
          <p:cNvSpPr/>
          <p:nvPr/>
        </p:nvSpPr>
        <p:spPr>
          <a:xfrm>
            <a:off x="9326880" y="1191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7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7"/>
          <p:cNvSpPr/>
          <p:nvPr/>
        </p:nvSpPr>
        <p:spPr>
          <a:xfrm>
            <a:off x="7594848" y="2920850"/>
            <a:ext cx="129378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p7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7"/>
          <p:cNvSpPr/>
          <p:nvPr/>
        </p:nvSpPr>
        <p:spPr>
          <a:xfrm>
            <a:off x="1744320" y="600612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Traducir todas 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estas gráficas 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español,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7"/>
          <p:cNvSpPr/>
          <p:nvPr/>
        </p:nvSpPr>
        <p:spPr>
          <a:xfrm>
            <a:off x="2538101" y="52618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8"/>
          <p:cNvSpPr/>
          <p:nvPr/>
        </p:nvSpPr>
        <p:spPr>
          <a:xfrm>
            <a:off x="265325" y="376925"/>
            <a:ext cx="628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8"/>
          <p:cNvSpPr/>
          <p:nvPr/>
        </p:nvSpPr>
        <p:spPr>
          <a:xfrm rot="10800000" flipH="1">
            <a:off x="4000675" y="226522"/>
            <a:ext cx="768258" cy="936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7" name="Google Shape;447;p8"/>
          <p:cNvSpPr/>
          <p:nvPr/>
        </p:nvSpPr>
        <p:spPr>
          <a:xfrm>
            <a:off x="4297680" y="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8"/>
          <p:cNvSpPr/>
          <p:nvPr/>
        </p:nvSpPr>
        <p:spPr>
          <a:xfrm>
            <a:off x="51681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8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0" name="Google Shape;450;p8"/>
          <p:cNvGraphicFramePr/>
          <p:nvPr/>
        </p:nvGraphicFramePr>
        <p:xfrm>
          <a:off x="395520" y="1575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50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4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7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Prueba del 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conjunto de datos (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imágenes originales)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Prueba del conjunto de datos (imágenes comprimidas)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Exactitud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Precisión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25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Sensibilidad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12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" name="Google Shape;451;p8"/>
          <p:cNvSpPr/>
          <p:nvPr/>
        </p:nvSpPr>
        <p:spPr>
          <a:xfrm>
            <a:off x="957375" y="4969675"/>
            <a:ext cx="5182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Métricas de evaluación usando un conjunto de datos de </a:t>
            </a:r>
            <a:r>
              <a:rPr lang="en-US">
                <a:solidFill>
                  <a:srgbClr val="001E33"/>
                </a:solidFill>
              </a:rPr>
              <a:t>validación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imágenes de ?? ganado sano y ?? ganado enfermo. Las imágenes comprimidas se obtuvieron con el algoritmo ??? (Por favor, complete con su algoritmo)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8"/>
          <p:cNvSpPr/>
          <p:nvPr/>
        </p:nvSpPr>
        <p:spPr>
          <a:xfrm>
            <a:off x="4221480" y="6142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8"/>
          <p:cNvSpPr/>
          <p:nvPr/>
        </p:nvSpPr>
        <p:spPr>
          <a:xfrm>
            <a:off x="3916671" y="6019800"/>
            <a:ext cx="763560" cy="4248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4" name="Google Shape;454;p8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5" name="Google Shape;45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41900" y="1946350"/>
            <a:ext cx="4726200" cy="3145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8"/>
          <p:cNvSpPr/>
          <p:nvPr/>
        </p:nvSpPr>
        <p:spPr>
          <a:xfrm>
            <a:off x="7685653" y="4729675"/>
            <a:ext cx="298296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7" name="Google Shape;457;p8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8"/>
          <p:cNvSpPr/>
          <p:nvPr/>
        </p:nvSpPr>
        <p:spPr>
          <a:xfrm rot="10800000" flipH="1">
            <a:off x="4397725" y="1095250"/>
            <a:ext cx="768258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arXiv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6" name="Google Shape;466;p10"/>
          <p:cNvSpPr/>
          <p:nvPr/>
        </p:nvSpPr>
        <p:spPr>
          <a:xfrm>
            <a:off x="48193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10"/>
          <p:cNvSpPr/>
          <p:nvPr/>
        </p:nvSpPr>
        <p:spPr>
          <a:xfrm>
            <a:off x="2623800" y="239328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arXiv y link. Alternativamente, use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10"/>
          <p:cNvSpPr/>
          <p:nvPr/>
        </p:nvSpPr>
        <p:spPr>
          <a:xfrm rot="10800000" flipH="1">
            <a:off x="2011673" y="25413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9" name="Google Shape;469;p10"/>
          <p:cNvSpPr/>
          <p:nvPr/>
        </p:nvSpPr>
        <p:spPr>
          <a:xfrm>
            <a:off x="418325" y="3107875"/>
            <a:ext cx="64275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C. Patiño-Forero, M. Agudelo-Toro y M. Toro. </a:t>
            </a:r>
            <a:r>
              <a:rPr lang="en-US" sz="1800">
                <a:solidFill>
                  <a:srgbClr val="001E33"/>
                </a:solidFill>
              </a:rPr>
              <a:t>Planning system for deliveries in Medellín</a:t>
            </a: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ArXiv e-prints, noviembre de 2016. Disponible en: </a:t>
            </a:r>
            <a:r>
              <a:rPr lang="en-US" sz="1800" b="0" i="0" u="sng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https://arxiv.org/abs/1611.04156</a:t>
            </a:r>
            <a:endParaRPr sz="18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0" name="Google Shape;470;p10"/>
          <p:cNvGrpSpPr/>
          <p:nvPr/>
        </p:nvGrpSpPr>
        <p:grpSpPr>
          <a:xfrm>
            <a:off x="7021800" y="894960"/>
            <a:ext cx="4570560" cy="4965480"/>
            <a:chOff x="7021800" y="894960"/>
            <a:chExt cx="4570560" cy="4965480"/>
          </a:xfrm>
        </p:grpSpPr>
        <p:pic>
          <p:nvPicPr>
            <p:cNvPr id="471" name="Google Shape;471;p10"/>
            <p:cNvPicPr preferRelativeResize="0"/>
            <p:nvPr/>
          </p:nvPicPr>
          <p:blipFill rotWithShape="1">
            <a:blip r:embed="rId5">
              <a:alphaModFix/>
            </a:blip>
            <a:srcRect l="2991" t="4621" r="11001" b="22951"/>
            <a:stretch/>
          </p:blipFill>
          <p:spPr>
            <a:xfrm>
              <a:off x="7021800" y="894960"/>
              <a:ext cx="4553640" cy="49654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2" name="Google Shape;472;p10"/>
            <p:cNvSpPr/>
            <p:nvPr/>
          </p:nvSpPr>
          <p:spPr>
            <a:xfrm>
              <a:off x="10022400" y="1443600"/>
              <a:ext cx="1569960" cy="456120"/>
            </a:xfrm>
            <a:prstGeom prst="rect">
              <a:avLst/>
            </a:prstGeom>
            <a:solidFill>
              <a:srgbClr val="B31B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10022400" y="950400"/>
              <a:ext cx="1569960" cy="40068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4" name="Google Shape;474;p10"/>
          <p:cNvSpPr/>
          <p:nvPr/>
        </p:nvSpPr>
        <p:spPr>
          <a:xfrm flipH="1">
            <a:off x="6491136" y="41950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5" name="Google Shape;475;p10"/>
          <p:cNvSpPr/>
          <p:nvPr/>
        </p:nvSpPr>
        <p:spPr>
          <a:xfrm>
            <a:off x="4747320" y="5061960"/>
            <a:ext cx="293256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Incluya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un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 de pantalla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10"/>
          <p:cNvSpPr/>
          <p:nvPr/>
        </p:nvSpPr>
        <p:spPr>
          <a:xfrm flipH="1">
            <a:off x="7253136" y="54142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9" name="Google Shape;479;p10"/>
          <p:cNvSpPr/>
          <p:nvPr/>
        </p:nvSpPr>
        <p:spPr>
          <a:xfrm>
            <a:off x="5509320" y="62811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al profesor y al </a:t>
            </a:r>
            <a:r>
              <a:rPr lang="en-US" i="1">
                <a:solidFill>
                  <a:schemeClr val="accent2"/>
                </a:solidFill>
              </a:rPr>
              <a:t>monitor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 por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son apoyados por una beca Sapiencia financiada por el municipio de Medellín. Todos los autores quieren agradecer a la Vicerrectoría de Descubrimiento y Creación, de la Universidad EAFIT, por su apoyo en esta investigación.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 olvide los reconocimientos a su beca (si tiene una)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add317ae2b_0_117"/>
          <p:cNvSpPr/>
          <p:nvPr/>
        </p:nvSpPr>
        <p:spPr>
          <a:xfrm rot="10800000">
            <a:off x="6002780" y="34038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9" name="Google Shape;489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6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"/>
          <p:cNvSpPr/>
          <p:nvPr/>
        </p:nvSpPr>
        <p:spPr>
          <a:xfrm>
            <a:off x="316605" y="1853651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9764846" y="4257834"/>
            <a:ext cx="2192760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2627479" y="4172361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 smtClean="0">
                <a:solidFill>
                  <a:srgbClr val="001E33"/>
                </a:solidFill>
              </a:rPr>
              <a:t>Tomás</a:t>
            </a:r>
            <a:r>
              <a:rPr lang="en-US" sz="2200" dirty="0" smtClean="0">
                <a:solidFill>
                  <a:srgbClr val="001E33"/>
                </a:solidFill>
              </a:rPr>
              <a:t> </a:t>
            </a:r>
            <a:r>
              <a:rPr lang="en-US" sz="2200" dirty="0" err="1" smtClean="0">
                <a:solidFill>
                  <a:srgbClr val="001E33"/>
                </a:solidFill>
              </a:rPr>
              <a:t>Sepúlveda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252940" y="4388704"/>
            <a:ext cx="219276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smtClean="0">
                <a:solidFill>
                  <a:srgbClr val="001E33"/>
                </a:solidFill>
              </a:rPr>
              <a:t>Andrés Ochoa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lvl="0">
              <a:buSzPts val="2200"/>
            </a:pPr>
            <a:r>
              <a:rPr lang="en-US" sz="2200" b="1" dirty="0">
                <a:solidFill>
                  <a:srgbClr val="001E33"/>
                </a:solidFill>
                <a:uFill>
                  <a:noFill/>
                </a:uFill>
              </a:rPr>
              <a:t>https://github.com/tsepulvedf/ST0245-001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7128302" y="1548170"/>
            <a:ext cx="3037168" cy="2602813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5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7566605" y="4209687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"/>
          <p:cNvSpPr/>
          <p:nvPr/>
        </p:nvSpPr>
        <p:spPr>
          <a:xfrm>
            <a:off x="7692600" y="61842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el URL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donde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proyecto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se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encuentra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"/>
          <p:cNvSpPr/>
          <p:nvPr/>
        </p:nvSpPr>
        <p:spPr>
          <a:xfrm>
            <a:off x="6996626" y="6335156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8" name="Google Shape;209;p2"/>
          <p:cNvSpPr/>
          <p:nvPr/>
        </p:nvSpPr>
        <p:spPr>
          <a:xfrm>
            <a:off x="5063537" y="4192461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smtClean="0">
                <a:solidFill>
                  <a:srgbClr val="001E33"/>
                </a:solidFill>
              </a:rPr>
              <a:t>Juan Pablo </a:t>
            </a:r>
            <a:r>
              <a:rPr lang="en-US" sz="2200" dirty="0" err="1" smtClean="0">
                <a:solidFill>
                  <a:srgbClr val="001E33"/>
                </a:solidFill>
              </a:rPr>
              <a:t>Restrepo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2"/>
          <p:cNvGrpSpPr/>
          <p:nvPr/>
        </p:nvGrpSpPr>
        <p:grpSpPr>
          <a:xfrm>
            <a:off x="9679078" y="1430880"/>
            <a:ext cx="2460307" cy="2837392"/>
            <a:chOff x="9052560" y="1645920"/>
            <a:chExt cx="2833920" cy="2742480"/>
          </a:xfrm>
        </p:grpSpPr>
        <p:pic>
          <p:nvPicPr>
            <p:cNvPr id="204" name="Google Shape;204;p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" name="Imagen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770138"/>
            <a:ext cx="2795115" cy="2498134"/>
          </a:xfrm>
          <a:prstGeom prst="rect">
            <a:avLst/>
          </a:prstGeom>
        </p:spPr>
      </p:pic>
      <p:sp>
        <p:nvSpPr>
          <p:cNvPr id="36" name="Elipse 35"/>
          <p:cNvSpPr/>
          <p:nvPr/>
        </p:nvSpPr>
        <p:spPr>
          <a:xfrm>
            <a:off x="5177138" y="1734224"/>
            <a:ext cx="2216771" cy="2343877"/>
          </a:xfrm>
          <a:prstGeom prst="ellipse">
            <a:avLst/>
          </a:prstGeom>
          <a:blipFill>
            <a:blip r:embed="rId8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419"/>
          </a:p>
        </p:txBody>
      </p:sp>
      <p:sp>
        <p:nvSpPr>
          <p:cNvPr id="37" name="Elipse 36"/>
          <p:cNvSpPr/>
          <p:nvPr/>
        </p:nvSpPr>
        <p:spPr>
          <a:xfrm>
            <a:off x="2740619" y="1734224"/>
            <a:ext cx="2219325" cy="2385422"/>
          </a:xfrm>
          <a:prstGeom prst="ellipse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419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8" y="376925"/>
            <a:ext cx="4959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entrenamiento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6"/>
          <p:cNvSpPr/>
          <p:nvPr/>
        </p:nvSpPr>
        <p:spPr>
          <a:xfrm rot="10800000" flipH="1">
            <a:off x="41918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32" name="Google Shape;232;p6"/>
          <p:cNvSpPr/>
          <p:nvPr/>
        </p:nvSpPr>
        <p:spPr>
          <a:xfrm>
            <a:off x="5185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6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 de ganado enfermo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232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Imágenes del ganado sano</a:t>
            </a:r>
            <a:endParaRPr sz="2200" b="1" i="0" u="none" strike="noStrike" cap="none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080850" y="2124675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 neuronal conv</a:t>
            </a:r>
            <a:r>
              <a:rPr lang="en-US" sz="1700" b="1">
                <a:solidFill>
                  <a:schemeClr val="accent4"/>
                </a:solidFill>
              </a:rPr>
              <a:t>olucional</a:t>
            </a:r>
            <a:endParaRPr sz="17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10128850" y="201877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62016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89448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Modelo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6"/>
          <p:cNvCxnSpPr>
            <a:stCxn id="237" idx="3"/>
          </p:cNvCxnSpPr>
          <p:nvPr/>
        </p:nvCxnSpPr>
        <p:spPr>
          <a:xfrm>
            <a:off x="2807200" y="1640689"/>
            <a:ext cx="4249500" cy="11925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6"/>
          <p:cNvCxnSpPr/>
          <p:nvPr/>
        </p:nvCxnSpPr>
        <p:spPr>
          <a:xfrm rot="10800000" flipH="1">
            <a:off x="2883550" y="3627638"/>
            <a:ext cx="4140600" cy="552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9293975" y="322920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1" name="Google Shape;271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Tal vez no necesite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cambiar </a:t>
            </a:r>
            <a:r>
              <a:rPr lang="en-US" i="1">
                <a:solidFill>
                  <a:schemeClr val="accent2"/>
                </a:solidFill>
              </a:rPr>
              <a:t>nada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6"/>
          <p:cNvSpPr/>
          <p:nvPr/>
        </p:nvSpPr>
        <p:spPr>
          <a:xfrm>
            <a:off x="4435001" y="5216481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73" name="Google Shape;273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5" y="376925"/>
            <a:ext cx="346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</a:t>
            </a:r>
            <a:r>
              <a:rPr lang="en-US" sz="2200" b="1">
                <a:solidFill>
                  <a:srgbClr val="FFFFFF"/>
                </a:solidFill>
              </a:rPr>
              <a:t>validación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add317ae2b_0_271"/>
          <p:cNvSpPr/>
          <p:nvPr/>
        </p:nvSpPr>
        <p:spPr>
          <a:xfrm rot="10800000" flipH="1">
            <a:off x="3887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81" name="Google Shape;281;gadd317ae2b_0_271"/>
          <p:cNvSpPr/>
          <p:nvPr/>
        </p:nvSpPr>
        <p:spPr>
          <a:xfrm>
            <a:off x="4804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add317ae2b_0_27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86013" y="41660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Imagen del ganado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add317ae2b_0_271"/>
          <p:cNvSpPr/>
          <p:nvPr/>
        </p:nvSpPr>
        <p:spPr>
          <a:xfrm>
            <a:off x="3728050" y="2200875"/>
            <a:ext cx="2221200" cy="17673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???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2925087" y="41062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??? </a:t>
            </a:r>
            <a:r>
              <a:rPr lang="en-US" sz="2200" b="1">
                <a:solidFill>
                  <a:srgbClr val="001E33"/>
                </a:solidFill>
              </a:rPr>
              <a:t>Algoritmo de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Compresión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Modelo de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add317ae2b_0_271"/>
          <p:cNvCxnSpPr/>
          <p:nvPr/>
        </p:nvCxnSpPr>
        <p:spPr>
          <a:xfrm>
            <a:off x="2654800" y="3164688"/>
            <a:ext cx="1027800" cy="21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93075" y="322925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311" name="Google Shape;311;gadd317ae2b_0_2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3100" y="2455703"/>
            <a:ext cx="2114699" cy="1407598"/>
          </a:xfrm>
          <a:prstGeom prst="rect">
            <a:avLst/>
          </a:prstGeom>
          <a:noFill/>
          <a:ln w="38100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Está enfermo</a:t>
            </a:r>
            <a:endParaRPr sz="2100" b="1" i="0" u="none" strike="noStrike" cap="none">
              <a:solidFill>
                <a:srgbClr val="00AA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84114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Salida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add317ae2b_0_271"/>
          <p:cNvSpPr/>
          <p:nvPr/>
        </p:nvSpPr>
        <p:spPr>
          <a:xfrm>
            <a:off x="4902375" y="52941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incluya el nombre de su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algoritmos de compresión aquí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add317ae2b_0_271"/>
          <p:cNvSpPr/>
          <p:nvPr/>
        </p:nvSpPr>
        <p:spPr>
          <a:xfrm>
            <a:off x="3880450" y="4946974"/>
            <a:ext cx="1027782" cy="4248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16" name="Google Shape;316;gadd317ae2b_0_27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"/>
          <p:cNvSpPr/>
          <p:nvPr/>
        </p:nvSpPr>
        <p:spPr>
          <a:xfrm>
            <a:off x="265325" y="376925"/>
            <a:ext cx="5591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"/>
          <p:cNvSpPr/>
          <p:nvPr/>
        </p:nvSpPr>
        <p:spPr>
          <a:xfrm>
            <a:off x="162000" y="5278080"/>
            <a:ext cx="6307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 compresión de imágenes para la clasificación automática de la salud animal (</a:t>
            </a:r>
            <a:r>
              <a:rPr lang="en-US" sz="14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 este semestre, uno podría ser LZS, Huffman, LZ77, LZ78... por favor, elija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).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5" name="Google Shape;325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que diseñaste, así que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están pixelados como los míos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8" name="Google Shape;328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cifras de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"/>
          <p:cNvSpPr/>
          <p:nvPr/>
        </p:nvSpPr>
        <p:spPr>
          <a:xfrm>
            <a:off x="4386257" y="58132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0" name="Google Shape;330;p3"/>
          <p:cNvSpPr/>
          <p:nvPr/>
        </p:nvSpPr>
        <p:spPr>
          <a:xfrm>
            <a:off x="80348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2" name="Google Shape;332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13750" y="2039935"/>
            <a:ext cx="3498750" cy="2624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03828" y="1551401"/>
            <a:ext cx="3425400" cy="3553999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5056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add317ae2b_0_11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5" name="Google Shape;345;gadd317ae2b_0_11"/>
          <p:cNvSpPr/>
          <p:nvPr/>
        </p:nvSpPr>
        <p:spPr>
          <a:xfrm>
            <a:off x="3356280" y="31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add317ae2b_0_11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cifras de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add317ae2b_0_11"/>
          <p:cNvSpPr/>
          <p:nvPr/>
        </p:nvSpPr>
        <p:spPr>
          <a:xfrm>
            <a:off x="4386257" y="58132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8" name="Google Shape;348;gadd317ae2b_0_11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9" name="Google Shape;349;gadd317ae2b_0_11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gadd317ae2b_0_11"/>
          <p:cNvSpPr/>
          <p:nvPr/>
        </p:nvSpPr>
        <p:spPr>
          <a:xfrm>
            <a:off x="8229600" y="124200"/>
            <a:ext cx="2114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1" name="Google Shape;351;gadd317ae2b_0_11"/>
          <p:cNvPicPr preferRelativeResize="0"/>
          <p:nvPr/>
        </p:nvPicPr>
        <p:blipFill rotWithShape="1">
          <a:blip r:embed="rId4">
            <a:alphaModFix/>
          </a:blip>
          <a:srcRect l="20780" t="29780" r="24434" b="10609"/>
          <a:stretch/>
        </p:blipFill>
        <p:spPr>
          <a:xfrm>
            <a:off x="227200" y="1537375"/>
            <a:ext cx="6679651" cy="4088051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gadd317ae2b_0_11"/>
          <p:cNvSpPr/>
          <p:nvPr/>
        </p:nvSpPr>
        <p:spPr>
          <a:xfrm>
            <a:off x="54729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que diseñaste, así que</a:t>
            </a:r>
            <a:r>
              <a:rPr lang="en-US">
                <a:solidFill>
                  <a:schemeClr val="accent2"/>
                </a:solidFill>
              </a:rPr>
              <a:t> </a:t>
            </a:r>
            <a:r>
              <a:rPr lang="en-US" i="1">
                <a:solidFill>
                  <a:schemeClr val="accent2"/>
                </a:solidFill>
              </a:rPr>
              <a:t>n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 están pixelad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 como los mí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gadd317ae2b_0_11"/>
          <p:cNvSpPr/>
          <p:nvPr/>
        </p:nvSpPr>
        <p:spPr>
          <a:xfrm rot="10800000" flipH="1">
            <a:off x="6695075" y="179580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4" name="Google Shape;354;gadd317ae2b_0_1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gadd317ae2b_0_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5776" y="2201588"/>
            <a:ext cx="3909226" cy="26143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gadd317ae2b_0_11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7" name="Google Shape;357;gadd317ae2b_0_1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>
            <a:off x="584640" y="43255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complejidad del tiempo y la memoria del algoritmo (En este semestre, uno podría ser LZS, LZ77, LZ78, Huffman... por favor, elija). Por favor, explique qué significan N y M en este problema. POR FAVOR HÁGALO!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6" name="Google Shape;366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5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9" name="Google Shape;369;p5"/>
          <p:cNvSpPr/>
          <p:nvPr/>
        </p:nvSpPr>
        <p:spPr>
          <a:xfrm>
            <a:off x="33614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"/>
          <p:cNvSpPr/>
          <p:nvPr/>
        </p:nvSpPr>
        <p:spPr>
          <a:xfrm>
            <a:off x="3570849" y="5371477"/>
            <a:ext cx="736992" cy="5160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1" name="Google Shape;371;p5"/>
          <p:cNvSpPr/>
          <p:nvPr/>
        </p:nvSpPr>
        <p:spPr>
          <a:xfrm>
            <a:off x="80348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73" name="Google Shape;373;p5"/>
          <p:cNvGraphicFramePr/>
          <p:nvPr/>
        </p:nvGraphicFramePr>
        <p:xfrm>
          <a:off x="547920" y="1956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183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complejidad del tiempo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 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O(N2*M*2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</a:t>
                      </a:r>
                      <a:br>
                        <a:rPr lang="en-US" sz="1800">
                          <a:solidFill>
                            <a:srgbClr val="FFFFFF"/>
                          </a:solidFill>
                        </a:rPr>
                      </a:b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decompresión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O(1)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74" name="Google Shape;374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5" name="Google Shape;3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4550" y="1723472"/>
            <a:ext cx="4662476" cy="3018952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Usa superíndices para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representar los exponentes.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NO uses el símbolo ^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5"/>
          <p:cNvSpPr/>
          <p:nvPr/>
        </p:nvSpPr>
        <p:spPr>
          <a:xfrm flipH="1">
            <a:off x="2468412" y="5264224"/>
            <a:ext cx="518778" cy="655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Consumo de tiempo y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9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6" name="Google Shape;386;p9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9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 las gráficas en Excel.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9"/>
          <p:cNvSpPr/>
          <p:nvPr/>
        </p:nvSpPr>
        <p:spPr>
          <a:xfrm rot="10800000" flipH="1">
            <a:off x="4413925" y="1171478"/>
            <a:ext cx="752058" cy="6078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9" name="Google Shape;389;p9"/>
          <p:cNvSpPr/>
          <p:nvPr/>
        </p:nvSpPr>
        <p:spPr>
          <a:xfrm>
            <a:off x="224928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tiempo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/>
          <p:nvPr/>
        </p:nvSpPr>
        <p:spPr>
          <a:xfrm>
            <a:off x="853992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1" name="Google Shape;391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8800" y="5105520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9"/>
          <p:cNvPicPr preferRelativeResize="0"/>
          <p:nvPr/>
        </p:nvPicPr>
        <p:blipFill rotWithShape="1">
          <a:blip r:embed="rId5">
            <a:alphaModFix/>
          </a:blip>
          <a:srcRect l="28222" t="24850" r="28724" b="25399"/>
          <a:stretch/>
        </p:blipFill>
        <p:spPr>
          <a:xfrm>
            <a:off x="7827120" y="5117760"/>
            <a:ext cx="711720" cy="5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9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9"/>
          <p:cNvSpPr/>
          <p:nvPr/>
        </p:nvSpPr>
        <p:spPr>
          <a:xfrm>
            <a:off x="5276525" y="5542562"/>
            <a:ext cx="920808" cy="6466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6" name="Google Shape;396;p9"/>
          <p:cNvSpPr/>
          <p:nvPr/>
        </p:nvSpPr>
        <p:spPr>
          <a:xfrm>
            <a:off x="64702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incluye unidades de medida en ambos ejes X e Y, por ejemplo, MB, sg, KB, minutos...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7" name="Google Shape;397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750" y="1823663"/>
            <a:ext cx="5772150" cy="32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81725" y="1809750"/>
            <a:ext cx="5772150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>
                <a:solidFill>
                  <a:srgbClr val="FFFFFF"/>
                </a:solidFill>
              </a:rPr>
              <a:t>promedio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41840" y="40969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001E33"/>
                </a:solidFill>
              </a:rPr>
              <a:t>Tasa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compresión </a:t>
            </a:r>
            <a:r>
              <a:rPr lang="en-US">
                <a:solidFill>
                  <a:srgbClr val="001E33"/>
                </a:solidFill>
              </a:rPr>
              <a:t>promedio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el ganado </a:t>
            </a:r>
            <a:b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sano y el ganado enfermo.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7" name="Google Shape;407;gadd317ae2b_0_201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add317ae2b_0_20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add317ae2b_0_201"/>
          <p:cNvSpPr/>
          <p:nvPr/>
        </p:nvSpPr>
        <p:spPr>
          <a:xfrm rot="10800000" flipH="1">
            <a:off x="4491000" y="12508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0" name="Google Shape;410;gadd317ae2b_0_201"/>
          <p:cNvSpPr/>
          <p:nvPr/>
        </p:nvSpPr>
        <p:spPr>
          <a:xfrm>
            <a:off x="3437640" y="5208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gadd317ae2b_0_201"/>
          <p:cNvSpPr/>
          <p:nvPr/>
        </p:nvSpPr>
        <p:spPr>
          <a:xfrm>
            <a:off x="3356273" y="47333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2" name="Google Shape;412;gadd317ae2b_0_20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3" name="Google Shape;413;gadd317ae2b_0_201"/>
          <p:cNvGraphicFramePr/>
          <p:nvPr/>
        </p:nvGraphicFramePr>
        <p:xfrm>
          <a:off x="1081320" y="1880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3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001E33"/>
                          </a:solidFill>
                        </a:rPr>
                        <a:t>Tasa</a:t>
                      </a:r>
                      <a:r>
                        <a:rPr lang="en-US" sz="1800" b="1" u="none" strike="noStrike" cap="none">
                          <a:solidFill>
                            <a:srgbClr val="001E33"/>
                          </a:solidFill>
                        </a:rPr>
                        <a:t> de compresión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Ganado sano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100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El ganado enfermo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98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4" name="Google Shape;414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gadd317ae2b_0_2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8650" y="1596071"/>
            <a:ext cx="5291826" cy="3514103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add317ae2b_0_201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7" name="Google Shape;417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952</Words>
  <Application>Microsoft Office PowerPoint</Application>
  <PresentationFormat>Panorámica</PresentationFormat>
  <Paragraphs>156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Usuario de Windows</cp:lastModifiedBy>
  <cp:revision>8</cp:revision>
  <dcterms:created xsi:type="dcterms:W3CDTF">2020-06-26T14:36:07Z</dcterms:created>
  <dcterms:modified xsi:type="dcterms:W3CDTF">2021-08-16T21:50:10Z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